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jpeg" ContentType="image/jpe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415" r:id="rId1"/>
  </p:sldMasterIdLst>
  <p:handoutMasterIdLst>
    <p:handoutMasterId r:id="rId3"/>
  </p:handoutMasterIdLst>
  <p:sldIdLst>
    <p:sldId id="256" r:id="rId2"/>
  </p:sldIdLst>
  <p:sldSz cx="32918400" cy="21945600"/>
  <p:notesSz cx="7004050" cy="9290050"/>
  <p:defaultTextStyle>
    <a:defPPr>
      <a:defRPr lang="en-US"/>
    </a:defPPr>
    <a:lvl1pPr marL="0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1pPr>
    <a:lvl2pPr marL="1175304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2pPr>
    <a:lvl3pPr marL="2350606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3pPr>
    <a:lvl4pPr marL="3525911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4pPr>
    <a:lvl5pPr marL="4701214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5pPr>
    <a:lvl6pPr marL="5876517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6pPr>
    <a:lvl7pPr marL="7051819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7pPr>
    <a:lvl8pPr marL="8227124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8pPr>
    <a:lvl9pPr marL="9402428" algn="l" defTabSz="2350606" rtl="0" eaLnBrk="1" latinLnBrk="0" hangingPunct="1">
      <a:defRPr sz="46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660" autoAdjust="0"/>
    <p:restoredTop sz="94676" autoAdjust="0"/>
  </p:normalViewPr>
  <p:slideViewPr>
    <p:cSldViewPr>
      <p:cViewPr>
        <p:scale>
          <a:sx n="41" d="100"/>
          <a:sy n="41" d="100"/>
        </p:scale>
        <p:origin x="-208" y="1648"/>
      </p:cViewPr>
      <p:guideLst>
        <p:guide orient="horz" pos="6912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69" d="100"/>
          <a:sy n="69" d="100"/>
        </p:scale>
        <p:origin x="-3270" y="-90"/>
      </p:cViewPr>
      <p:guideLst>
        <p:guide orient="horz" pos="2926"/>
        <p:guide pos="220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handoutMaster" Target="handoutMasters/handoutMaster1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53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67163" y="0"/>
            <a:ext cx="3035300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66CDD7-09B6-4BB3-9069-2B95837CCCB2}" type="datetimeFigureOut">
              <a:rPr lang="en-US" smtClean="0"/>
              <a:t>11/25/18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3325"/>
            <a:ext cx="30353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67163" y="8823325"/>
            <a:ext cx="3035300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79BA33-46DD-4DE6-9BEC-D9D96B7B70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7403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jp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1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6817362"/>
            <a:ext cx="27980640" cy="470408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760" y="12435840"/>
            <a:ext cx="23042880" cy="560832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15675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35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025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2700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837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4050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09725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5400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CDB3CC-F982-40F9-8DD6-BCC9AFBF44BD}" type="datetime1">
              <a:rPr lang="en-US" smtClean="0"/>
              <a:pPr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2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44340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5840" y="878843"/>
            <a:ext cx="7406640" cy="1872488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920" y="878843"/>
            <a:ext cx="21671280" cy="1872488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81266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32369760" y="0"/>
            <a:ext cx="548640" cy="219456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 userDrawn="1"/>
        </p:nvSpPr>
        <p:spPr>
          <a:xfrm>
            <a:off x="-2" y="0"/>
            <a:ext cx="548640" cy="219456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endParaRPr 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0" y="0"/>
            <a:ext cx="32918400" cy="2743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endParaRPr lang="en-US" dirty="0"/>
          </a:p>
        </p:txBody>
      </p:sp>
      <p:sp>
        <p:nvSpPr>
          <p:cNvPr id="18" name="Rectangle 17"/>
          <p:cNvSpPr/>
          <p:nvPr userDrawn="1"/>
        </p:nvSpPr>
        <p:spPr>
          <a:xfrm>
            <a:off x="0" y="19202400"/>
            <a:ext cx="32918400" cy="27432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8971" tIns="24486" rIns="48971" bIns="24486" rtlCol="0" anchor="ctr"/>
          <a:lstStyle/>
          <a:p>
            <a:pPr algn="ctr"/>
            <a:endParaRPr lang="en-US" dirty="0"/>
          </a:p>
        </p:txBody>
      </p:sp>
      <p:sp>
        <p:nvSpPr>
          <p:cNvPr id="11" name="Instructions"/>
          <p:cNvSpPr/>
          <p:nvPr userDrawn="1"/>
        </p:nvSpPr>
        <p:spPr>
          <a:xfrm>
            <a:off x="-7680960" y="0"/>
            <a:ext cx="7132320" cy="219456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2428" tIns="122428" rIns="122428" bIns="122428" rtlCol="0" anchor="t"/>
          <a:lstStyle>
            <a:defPPr>
              <a:defRPr lang="en-US"/>
            </a:defPPr>
            <a:lvl1pPr marL="0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1843430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3686861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5530291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737372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921715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11060582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12904013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14747443" algn="l" defTabSz="3686861" rtl="0" eaLnBrk="1" latinLnBrk="0" hangingPunct="1">
              <a:defRPr sz="7258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47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Poster Print Size:</a:t>
            </a:r>
            <a:endParaRPr sz="4700" dirty="0">
              <a:solidFill>
                <a:srgbClr val="7F7F7F"/>
              </a:solidFill>
              <a:latin typeface="Calibri" pitchFamily="34" charset="0"/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This poster template is 24” high by 36” wide. It can be used to print any poster with a 2:3 aspect ratio including 36x54 and 48x72.</a:t>
            </a: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47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Placeholders</a:t>
            </a:r>
            <a:r>
              <a:rPr sz="47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:</a:t>
            </a:r>
            <a:endParaRPr sz="4700" dirty="0">
              <a:solidFill>
                <a:srgbClr val="7F7F7F"/>
              </a:solidFill>
              <a:latin typeface="Calibri" pitchFamily="34" charset="0"/>
              <a:cs typeface="Calibri" panose="020F0502020204030204" pitchFamily="34" charset="0"/>
            </a:endParaRP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The </a:t>
            </a:r>
            <a:r>
              <a:rPr lang="en-US"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various elements included</a:t>
            </a:r>
            <a:r>
              <a:rPr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</a:t>
            </a:r>
            <a:r>
              <a:rPr sz="3300" dirty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in this </a:t>
            </a:r>
            <a:r>
              <a:rPr lang="en-US"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poster are ones</a:t>
            </a:r>
            <a:r>
              <a:rPr lang="en-US" sz="33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we often see in medical, research, and scientific posters.</a:t>
            </a:r>
            <a:r>
              <a:rPr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</a:t>
            </a:r>
            <a:r>
              <a:rPr lang="en-US"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Feel</a:t>
            </a:r>
            <a:r>
              <a:rPr lang="en-US" sz="33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free to edit, move,  add, and delete items, or change the layout to suit your needs. Always check with your conference organizer for specific requirements.</a:t>
            </a: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47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Image</a:t>
            </a:r>
            <a:r>
              <a:rPr lang="en-US" sz="47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Quality</a:t>
            </a:r>
            <a:r>
              <a:rPr lang="en-US" sz="47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:</a:t>
            </a: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You can place digital photos or logo art in your poster file by selecting the </a:t>
            </a:r>
            <a:r>
              <a:rPr lang="en-US" sz="3300" b="1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Insert, Picture</a:t>
            </a:r>
            <a:r>
              <a:rPr lang="en-US"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command, or by using standard copy &amp; paste. For best results, all graphic elements should be at least </a:t>
            </a:r>
            <a:r>
              <a:rPr lang="en-US" sz="3300" b="1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150-200 pixels per inch in their final printed size</a:t>
            </a:r>
            <a:r>
              <a:rPr lang="en-US"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. For instance, a 1600 x 1200 pixel</a:t>
            </a:r>
            <a:r>
              <a:rPr lang="en-US" sz="3300" baseline="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 photo will usually look fine up to </a:t>
            </a:r>
            <a:r>
              <a:rPr lang="en-US"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8“-10” wide on your printed poster.</a:t>
            </a: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To preview the print quality of images, select a magnification of 100% when previewing your poster. This will give you a good idea of what it will look like in print. If you are laying out a large poster and using half-scale dimensions, be sure to preview your graphics at 200% to see them at their final printed size.</a:t>
            </a:r>
          </a:p>
          <a:p>
            <a:pPr lvl="0">
              <a:spcBef>
                <a:spcPts val="0"/>
              </a:spcBef>
              <a:spcAft>
                <a:spcPts val="1286"/>
              </a:spcAft>
            </a:pPr>
            <a:r>
              <a:rPr lang="en-US" sz="33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Please note that graphics from websites (such as the logo on your hospital's or university's home page) will only be 72dpi and not suitable for printing.</a:t>
            </a:r>
          </a:p>
          <a:p>
            <a:pPr lvl="0" algn="ctr">
              <a:spcBef>
                <a:spcPts val="0"/>
              </a:spcBef>
              <a:spcAft>
                <a:spcPts val="1286"/>
              </a:spcAft>
            </a:pPr>
            <a:r>
              <a:rPr lang="en-US" sz="24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/>
            </a:r>
            <a:br>
              <a:rPr lang="en-US" sz="24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</a:br>
            <a:r>
              <a:rPr lang="en-US" sz="2400" dirty="0" smtClean="0">
                <a:solidFill>
                  <a:srgbClr val="7F7F7F"/>
                </a:solidFill>
                <a:latin typeface="Calibri" pitchFamily="34" charset="0"/>
                <a:cs typeface="Calibri" panose="020F0502020204030204" pitchFamily="34" charset="0"/>
              </a:rPr>
              <a:t>[This sidebar area does not print.]</a:t>
            </a: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33467040" y="0"/>
            <a:ext cx="7132320" cy="21945600"/>
            <a:chOff x="33832800" y="0"/>
            <a:chExt cx="12801600" cy="43891200"/>
          </a:xfrm>
        </p:grpSpPr>
        <p:sp>
          <p:nvSpPr>
            <p:cNvPr id="13" name="Instructions"/>
            <p:cNvSpPr/>
            <p:nvPr userDrawn="1"/>
          </p:nvSpPr>
          <p:spPr>
            <a:xfrm>
              <a:off x="33832800" y="0"/>
              <a:ext cx="12801600" cy="4389120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28600" tIns="228600" rIns="228600" bIns="228600" rtlCol="0" anchor="t"/>
            <a:lstStyle>
              <a:defPPr>
                <a:defRPr lang="en-US"/>
              </a:defPPr>
              <a:lvl1pPr marL="0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1843430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3686861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5530291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737372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921715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11060582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12904013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14747443" algn="l" defTabSz="3686861" rtl="0" eaLnBrk="1" latinLnBrk="0" hangingPunct="1">
                <a:defRPr sz="7258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47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Change</a:t>
              </a:r>
              <a:r>
                <a:rPr lang="en-US" sz="47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Color Theme</a:t>
              </a:r>
              <a:r>
                <a:rPr lang="en-US" sz="47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:</a:t>
              </a:r>
              <a:endParaRPr sz="4700" dirty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33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This template is designed to use the built-in color themes in</a:t>
              </a:r>
              <a:r>
                <a:rPr lang="en-US" sz="33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the newer versions of PowerPoint.</a:t>
              </a: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33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To change the color theme, select the </a:t>
              </a:r>
              <a:r>
                <a:rPr lang="en-US" sz="33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Design</a:t>
              </a:r>
              <a:r>
                <a:rPr lang="en-US" sz="33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tab, then select the </a:t>
              </a:r>
              <a:r>
                <a:rPr lang="en-US" sz="33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Colors</a:t>
              </a:r>
              <a:r>
                <a:rPr lang="en-US" sz="33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drop-down list.</a:t>
              </a: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48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endParaRPr lang="en-US" sz="33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33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The default color theme for this template is “Office”, so you can always return to that after trying some of the alternatives.</a:t>
              </a: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47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Printing Your Poster:</a:t>
              </a: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33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Once your poster file is ready, visit</a:t>
              </a:r>
              <a:r>
                <a:rPr lang="en-US" sz="33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</a:t>
              </a:r>
              <a:r>
                <a:rPr lang="en-US" sz="3300" b="1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www.genigraphics.com</a:t>
              </a:r>
              <a:r>
                <a:rPr lang="en-US" sz="33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 to order a high-quality, affordable poster print. Every order receives a free design review and we can deliver as fast as next business day within the US and Canada. </a:t>
              </a:r>
            </a:p>
            <a:p>
              <a:pPr lvl="0">
                <a:spcBef>
                  <a:spcPts val="0"/>
                </a:spcBef>
                <a:spcAft>
                  <a:spcPts val="1286"/>
                </a:spcAft>
              </a:pPr>
              <a:r>
                <a:rPr lang="en-US" sz="33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Genigraphics® has been producing output from PowerPoint® longer than anyone in the industry; dating back to when we helped Microsoft® design the PowerPoint® software. </a:t>
              </a:r>
            </a:p>
            <a:p>
              <a:pPr lvl="0">
                <a:spcBef>
                  <a:spcPts val="0"/>
                </a:spcBef>
                <a:spcAft>
                  <a:spcPts val="0"/>
                </a:spcAft>
              </a:pPr>
              <a:endParaRPr lang="en-US" sz="3300" baseline="0" dirty="0" smtClean="0">
                <a:solidFill>
                  <a:schemeClr val="bg1">
                    <a:lumMod val="50000"/>
                  </a:schemeClr>
                </a:solidFill>
                <a:latin typeface="Calibri" pitchFamily="34" charset="0"/>
                <a:cs typeface="Calibri" panose="020F0502020204030204" pitchFamily="34" charset="0"/>
              </a:endParaRP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33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US and Canada:  1-800-790-4001</a:t>
              </a:r>
              <a:br>
                <a:rPr lang="en-US" sz="33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</a:br>
              <a:r>
                <a:rPr lang="en-US" sz="3300" baseline="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Email: info@genigraphics.com</a:t>
              </a:r>
            </a:p>
            <a:p>
              <a:pPr lvl="0" algn="ctr">
                <a:spcBef>
                  <a:spcPts val="0"/>
                </a:spcBef>
                <a:spcAft>
                  <a:spcPts val="0"/>
                </a:spcAft>
              </a:pPr>
              <a:r>
                <a:rPr lang="en-US" sz="24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/>
              </a:r>
              <a:br>
                <a:rPr lang="en-US" sz="24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</a:br>
              <a:r>
                <a:rPr lang="en-US" sz="2400" dirty="0" smtClean="0">
                  <a:solidFill>
                    <a:schemeClr val="bg1">
                      <a:lumMod val="50000"/>
                    </a:schemeClr>
                  </a:solidFill>
                  <a:latin typeface="Calibri" pitchFamily="34" charset="0"/>
                  <a:cs typeface="Calibri" panose="020F0502020204030204" pitchFamily="34" charset="0"/>
                </a:rPr>
                <a:t>[This sidebar area does not print.]</a:t>
              </a:r>
            </a:p>
          </p:txBody>
        </p:sp>
        <p:pic>
          <p:nvPicPr>
            <p:cNvPr id="14" name="Picture 13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281342" y="9260274"/>
              <a:ext cx="11904515" cy="10246926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08200" y="21677939"/>
            <a:ext cx="5297435" cy="18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944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965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7" y="14102082"/>
            <a:ext cx="27980640" cy="4358640"/>
          </a:xfrm>
        </p:spPr>
        <p:txBody>
          <a:bodyPr anchor="t"/>
          <a:lstStyle>
            <a:lvl1pPr algn="l">
              <a:defRPr sz="13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7" y="9301483"/>
            <a:ext cx="27980640" cy="4800598"/>
          </a:xfrm>
        </p:spPr>
        <p:txBody>
          <a:bodyPr anchor="b"/>
          <a:lstStyle>
            <a:lvl1pPr marL="0" indent="0">
              <a:buNone/>
              <a:defRPr sz="6900">
                <a:solidFill>
                  <a:schemeClr val="tx1">
                    <a:tint val="75000"/>
                  </a:schemeClr>
                </a:solidFill>
              </a:defRPr>
            </a:lvl1pPr>
            <a:lvl2pPr marL="1567510" indent="0">
              <a:buNone/>
              <a:defRPr sz="6200">
                <a:solidFill>
                  <a:schemeClr val="tx1">
                    <a:tint val="75000"/>
                  </a:schemeClr>
                </a:solidFill>
              </a:defRPr>
            </a:lvl2pPr>
            <a:lvl3pPr marL="3135020" indent="0">
              <a:buNone/>
              <a:defRPr sz="5500">
                <a:solidFill>
                  <a:schemeClr val="tx1">
                    <a:tint val="75000"/>
                  </a:schemeClr>
                </a:solidFill>
              </a:defRPr>
            </a:lvl3pPr>
            <a:lvl4pPr marL="470253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4pPr>
            <a:lvl5pPr marL="627004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5pPr>
            <a:lvl6pPr marL="783755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6pPr>
            <a:lvl7pPr marL="940506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7pPr>
            <a:lvl8pPr marL="10972571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8pPr>
            <a:lvl9pPr marL="12540082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DDAE5B-B07C-441A-8026-C23A427A74DC}" type="datetime1">
              <a:rPr lang="en-US" smtClean="0"/>
              <a:pPr/>
              <a:t>11/25/18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8079A4-7AA8-4A4F-87E2-7781EC5097D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7735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920" y="5120641"/>
            <a:ext cx="14538960" cy="14483082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33520" y="5120641"/>
            <a:ext cx="14538960" cy="14483082"/>
          </a:xfrm>
        </p:spPr>
        <p:txBody>
          <a:bodyPr/>
          <a:lstStyle>
            <a:lvl1pPr>
              <a:defRPr sz="9600"/>
            </a:lvl1pPr>
            <a:lvl2pPr>
              <a:defRPr sz="8200"/>
            </a:lvl2pPr>
            <a:lvl3pPr>
              <a:defRPr sz="6900"/>
            </a:lvl3pPr>
            <a:lvl4pPr>
              <a:defRPr sz="6200"/>
            </a:lvl4pPr>
            <a:lvl5pPr>
              <a:defRPr sz="6200"/>
            </a:lvl5pPr>
            <a:lvl6pPr>
              <a:defRPr sz="6200"/>
            </a:lvl6pPr>
            <a:lvl7pPr>
              <a:defRPr sz="6200"/>
            </a:lvl7pPr>
            <a:lvl8pPr>
              <a:defRPr sz="6200"/>
            </a:lvl8pPr>
            <a:lvl9pPr>
              <a:defRPr sz="6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4307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4912362"/>
            <a:ext cx="14544677" cy="204723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510" indent="0">
              <a:buNone/>
              <a:defRPr sz="6900" b="1"/>
            </a:lvl2pPr>
            <a:lvl3pPr marL="3135020" indent="0">
              <a:buNone/>
              <a:defRPr sz="6200" b="1"/>
            </a:lvl3pPr>
            <a:lvl4pPr marL="4702531" indent="0">
              <a:buNone/>
              <a:defRPr sz="5500" b="1"/>
            </a:lvl4pPr>
            <a:lvl5pPr marL="6270041" indent="0">
              <a:buNone/>
              <a:defRPr sz="5500" b="1"/>
            </a:lvl5pPr>
            <a:lvl6pPr marL="7837551" indent="0">
              <a:buNone/>
              <a:defRPr sz="5500" b="1"/>
            </a:lvl6pPr>
            <a:lvl7pPr marL="9405061" indent="0">
              <a:buNone/>
              <a:defRPr sz="5500" b="1"/>
            </a:lvl7pPr>
            <a:lvl8pPr marL="10972571" indent="0">
              <a:buNone/>
              <a:defRPr sz="5500" b="1"/>
            </a:lvl8pPr>
            <a:lvl9pPr marL="12540082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920" y="6959600"/>
            <a:ext cx="14544677" cy="1264412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092" y="4912362"/>
            <a:ext cx="14550390" cy="2047238"/>
          </a:xfrm>
        </p:spPr>
        <p:txBody>
          <a:bodyPr anchor="b"/>
          <a:lstStyle>
            <a:lvl1pPr marL="0" indent="0">
              <a:buNone/>
              <a:defRPr sz="8200" b="1"/>
            </a:lvl1pPr>
            <a:lvl2pPr marL="1567510" indent="0">
              <a:buNone/>
              <a:defRPr sz="6900" b="1"/>
            </a:lvl2pPr>
            <a:lvl3pPr marL="3135020" indent="0">
              <a:buNone/>
              <a:defRPr sz="6200" b="1"/>
            </a:lvl3pPr>
            <a:lvl4pPr marL="4702531" indent="0">
              <a:buNone/>
              <a:defRPr sz="5500" b="1"/>
            </a:lvl4pPr>
            <a:lvl5pPr marL="6270041" indent="0">
              <a:buNone/>
              <a:defRPr sz="5500" b="1"/>
            </a:lvl5pPr>
            <a:lvl6pPr marL="7837551" indent="0">
              <a:buNone/>
              <a:defRPr sz="5500" b="1"/>
            </a:lvl6pPr>
            <a:lvl7pPr marL="9405061" indent="0">
              <a:buNone/>
              <a:defRPr sz="5500" b="1"/>
            </a:lvl7pPr>
            <a:lvl8pPr marL="10972571" indent="0">
              <a:buNone/>
              <a:defRPr sz="5500" b="1"/>
            </a:lvl8pPr>
            <a:lvl9pPr marL="12540082" indent="0">
              <a:buNone/>
              <a:defRPr sz="55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092" y="6959600"/>
            <a:ext cx="14550390" cy="12644122"/>
          </a:xfrm>
        </p:spPr>
        <p:txBody>
          <a:bodyPr/>
          <a:lstStyle>
            <a:lvl1pPr>
              <a:defRPr sz="8200"/>
            </a:lvl1pPr>
            <a:lvl2pPr>
              <a:defRPr sz="6900"/>
            </a:lvl2pPr>
            <a:lvl3pPr>
              <a:defRPr sz="6200"/>
            </a:lvl3pPr>
            <a:lvl4pPr>
              <a:defRPr sz="5500"/>
            </a:lvl4pPr>
            <a:lvl5pPr>
              <a:defRPr sz="5500"/>
            </a:lvl5pPr>
            <a:lvl6pPr>
              <a:defRPr sz="5500"/>
            </a:lvl6pPr>
            <a:lvl7pPr>
              <a:defRPr sz="5500"/>
            </a:lvl7pPr>
            <a:lvl8pPr>
              <a:defRPr sz="5500"/>
            </a:lvl8pPr>
            <a:lvl9pPr>
              <a:defRPr sz="5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11/25/18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1299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11/25/18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3122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11/25/18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824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2" y="873760"/>
            <a:ext cx="10829927" cy="3718560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180" y="873761"/>
            <a:ext cx="18402300" cy="18729962"/>
          </a:xfrm>
        </p:spPr>
        <p:txBody>
          <a:bodyPr/>
          <a:lstStyle>
            <a:lvl1pPr>
              <a:defRPr sz="11000"/>
            </a:lvl1pPr>
            <a:lvl2pPr>
              <a:defRPr sz="9600"/>
            </a:lvl2pPr>
            <a:lvl3pPr>
              <a:defRPr sz="8200"/>
            </a:lvl3pPr>
            <a:lvl4pPr>
              <a:defRPr sz="6900"/>
            </a:lvl4pPr>
            <a:lvl5pPr>
              <a:defRPr sz="6900"/>
            </a:lvl5pPr>
            <a:lvl6pPr>
              <a:defRPr sz="6900"/>
            </a:lvl6pPr>
            <a:lvl7pPr>
              <a:defRPr sz="6900"/>
            </a:lvl7pPr>
            <a:lvl8pPr>
              <a:defRPr sz="6900"/>
            </a:lvl8pPr>
            <a:lvl9pPr>
              <a:defRPr sz="6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922" y="4592321"/>
            <a:ext cx="10829927" cy="15011402"/>
          </a:xfrm>
        </p:spPr>
        <p:txBody>
          <a:bodyPr/>
          <a:lstStyle>
            <a:lvl1pPr marL="0" indent="0">
              <a:buNone/>
              <a:defRPr sz="4800"/>
            </a:lvl1pPr>
            <a:lvl2pPr marL="1567510" indent="0">
              <a:buNone/>
              <a:defRPr sz="4100"/>
            </a:lvl2pPr>
            <a:lvl3pPr marL="3135020" indent="0">
              <a:buNone/>
              <a:defRPr sz="3400"/>
            </a:lvl3pPr>
            <a:lvl4pPr marL="4702531" indent="0">
              <a:buNone/>
              <a:defRPr sz="3100"/>
            </a:lvl4pPr>
            <a:lvl5pPr marL="6270041" indent="0">
              <a:buNone/>
              <a:defRPr sz="3100"/>
            </a:lvl5pPr>
            <a:lvl6pPr marL="7837551" indent="0">
              <a:buNone/>
              <a:defRPr sz="3100"/>
            </a:lvl6pPr>
            <a:lvl7pPr marL="9405061" indent="0">
              <a:buNone/>
              <a:defRPr sz="3100"/>
            </a:lvl7pPr>
            <a:lvl8pPr marL="10972571" indent="0">
              <a:buNone/>
              <a:defRPr sz="3100"/>
            </a:lvl8pPr>
            <a:lvl9pPr marL="12540082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52640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2237" y="15361920"/>
            <a:ext cx="19751040" cy="1813562"/>
          </a:xfrm>
        </p:spPr>
        <p:txBody>
          <a:bodyPr anchor="b"/>
          <a:lstStyle>
            <a:lvl1pPr algn="l">
              <a:defRPr sz="6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2237" y="1960880"/>
            <a:ext cx="19751040" cy="13167360"/>
          </a:xfrm>
        </p:spPr>
        <p:txBody>
          <a:bodyPr/>
          <a:lstStyle>
            <a:lvl1pPr marL="0" indent="0">
              <a:buNone/>
              <a:defRPr sz="11000"/>
            </a:lvl1pPr>
            <a:lvl2pPr marL="1567510" indent="0">
              <a:buNone/>
              <a:defRPr sz="9600"/>
            </a:lvl2pPr>
            <a:lvl3pPr marL="3135020" indent="0">
              <a:buNone/>
              <a:defRPr sz="8200"/>
            </a:lvl3pPr>
            <a:lvl4pPr marL="4702531" indent="0">
              <a:buNone/>
              <a:defRPr sz="6900"/>
            </a:lvl4pPr>
            <a:lvl5pPr marL="6270041" indent="0">
              <a:buNone/>
              <a:defRPr sz="6900"/>
            </a:lvl5pPr>
            <a:lvl6pPr marL="7837551" indent="0">
              <a:buNone/>
              <a:defRPr sz="6900"/>
            </a:lvl6pPr>
            <a:lvl7pPr marL="9405061" indent="0">
              <a:buNone/>
              <a:defRPr sz="6900"/>
            </a:lvl7pPr>
            <a:lvl8pPr marL="10972571" indent="0">
              <a:buNone/>
              <a:defRPr sz="6900"/>
            </a:lvl8pPr>
            <a:lvl9pPr marL="12540082" indent="0">
              <a:buNone/>
              <a:defRPr sz="6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2237" y="17175482"/>
            <a:ext cx="19751040" cy="2575558"/>
          </a:xfrm>
        </p:spPr>
        <p:txBody>
          <a:bodyPr/>
          <a:lstStyle>
            <a:lvl1pPr marL="0" indent="0">
              <a:buNone/>
              <a:defRPr sz="4800"/>
            </a:lvl1pPr>
            <a:lvl2pPr marL="1567510" indent="0">
              <a:buNone/>
              <a:defRPr sz="4100"/>
            </a:lvl2pPr>
            <a:lvl3pPr marL="3135020" indent="0">
              <a:buNone/>
              <a:defRPr sz="3400"/>
            </a:lvl3pPr>
            <a:lvl4pPr marL="4702531" indent="0">
              <a:buNone/>
              <a:defRPr sz="3100"/>
            </a:lvl4pPr>
            <a:lvl5pPr marL="6270041" indent="0">
              <a:buNone/>
              <a:defRPr sz="3100"/>
            </a:lvl5pPr>
            <a:lvl6pPr marL="7837551" indent="0">
              <a:buNone/>
              <a:defRPr sz="3100"/>
            </a:lvl6pPr>
            <a:lvl7pPr marL="9405061" indent="0">
              <a:buNone/>
              <a:defRPr sz="3100"/>
            </a:lvl7pPr>
            <a:lvl8pPr marL="10972571" indent="0">
              <a:buNone/>
              <a:defRPr sz="3100"/>
            </a:lvl8pPr>
            <a:lvl9pPr marL="12540082" indent="0">
              <a:buNone/>
              <a:defRPr sz="31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5D6BDF-9D0E-4E2B-85B8-D8F4790360C9}" type="datetimeFigureOut">
              <a:rPr lang="en-US" smtClean="0"/>
              <a:t>11/25/18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2990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45920" y="878842"/>
            <a:ext cx="29626560" cy="3657600"/>
          </a:xfrm>
          <a:prstGeom prst="rect">
            <a:avLst/>
          </a:prstGeom>
        </p:spPr>
        <p:txBody>
          <a:bodyPr vert="horz" lIns="313502" tIns="156751" rIns="313502" bIns="15675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920" y="5120641"/>
            <a:ext cx="29626560" cy="14483082"/>
          </a:xfrm>
          <a:prstGeom prst="rect">
            <a:avLst/>
          </a:prstGeom>
        </p:spPr>
        <p:txBody>
          <a:bodyPr vert="horz" lIns="313502" tIns="156751" rIns="313502" bIns="15675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45920" y="20340322"/>
            <a:ext cx="76809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l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5D6BDF-9D0E-4E2B-85B8-D8F4790360C9}" type="datetimeFigureOut">
              <a:rPr lang="en-US" smtClean="0"/>
              <a:t>11/25/18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247120" y="20340322"/>
            <a:ext cx="104241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ct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591520" y="20340322"/>
            <a:ext cx="7680960" cy="1168400"/>
          </a:xfrm>
          <a:prstGeom prst="rect">
            <a:avLst/>
          </a:prstGeom>
        </p:spPr>
        <p:txBody>
          <a:bodyPr vert="horz" lIns="313502" tIns="156751" rIns="313502" bIns="156751" rtlCol="0" anchor="ctr"/>
          <a:lstStyle>
            <a:lvl1pPr algn="r">
              <a:defRPr sz="4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075EA-769C-4ECD-B48E-D6FCDC24F87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667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16" r:id="rId1"/>
    <p:sldLayoutId id="2147484417" r:id="rId2"/>
    <p:sldLayoutId id="2147484418" r:id="rId3"/>
    <p:sldLayoutId id="2147484419" r:id="rId4"/>
    <p:sldLayoutId id="2147484420" r:id="rId5"/>
    <p:sldLayoutId id="2147484421" r:id="rId6"/>
    <p:sldLayoutId id="2147484422" r:id="rId7"/>
    <p:sldLayoutId id="2147484423" r:id="rId8"/>
    <p:sldLayoutId id="2147484424" r:id="rId9"/>
    <p:sldLayoutId id="2147484425" r:id="rId10"/>
    <p:sldLayoutId id="2147484426" r:id="rId11"/>
    <p:sldLayoutId id="2147484427" r:id="rId12"/>
  </p:sldLayoutIdLst>
  <p:txStyles>
    <p:titleStyle>
      <a:lvl1pPr algn="ctr" defTabSz="1567510" rtl="0" eaLnBrk="1" latinLnBrk="0" hangingPunct="1">
        <a:spcBef>
          <a:spcPct val="0"/>
        </a:spcBef>
        <a:buNone/>
        <a:defRPr sz="15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75633" indent="-1175633" algn="l" defTabSz="1567510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1pPr>
      <a:lvl2pPr marL="2547204" indent="-979694" algn="l" defTabSz="156751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3918776" indent="-783755" algn="l" defTabSz="1567510" rtl="0" eaLnBrk="1" latinLnBrk="0" hangingPunct="1">
        <a:spcBef>
          <a:spcPct val="20000"/>
        </a:spcBef>
        <a:buFont typeface="Arial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286" indent="-783755" algn="l" defTabSz="1567510" rtl="0" eaLnBrk="1" latinLnBrk="0" hangingPunct="1">
        <a:spcBef>
          <a:spcPct val="20000"/>
        </a:spcBef>
        <a:buFont typeface="Arial"/>
        <a:buChar char="–"/>
        <a:defRPr sz="6900" kern="1200">
          <a:solidFill>
            <a:schemeClr val="tx1"/>
          </a:solidFill>
          <a:latin typeface="+mn-lt"/>
          <a:ea typeface="+mn-ea"/>
          <a:cs typeface="+mn-cs"/>
        </a:defRPr>
      </a:lvl4pPr>
      <a:lvl5pPr marL="7053796" indent="-783755" algn="l" defTabSz="1567510" rtl="0" eaLnBrk="1" latinLnBrk="0" hangingPunct="1">
        <a:spcBef>
          <a:spcPct val="20000"/>
        </a:spcBef>
        <a:buFont typeface="Arial"/>
        <a:buChar char="»"/>
        <a:defRPr sz="6900" kern="1200">
          <a:solidFill>
            <a:schemeClr val="tx1"/>
          </a:solidFill>
          <a:latin typeface="+mn-lt"/>
          <a:ea typeface="+mn-ea"/>
          <a:cs typeface="+mn-cs"/>
        </a:defRPr>
      </a:lvl5pPr>
      <a:lvl6pPr marL="8621306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6pPr>
      <a:lvl7pPr marL="10188816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7pPr>
      <a:lvl8pPr marL="11756327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8pPr>
      <a:lvl9pPr marL="13323837" indent="-783755" algn="l" defTabSz="1567510" rtl="0" eaLnBrk="1" latinLnBrk="0" hangingPunct="1">
        <a:spcBef>
          <a:spcPct val="20000"/>
        </a:spcBef>
        <a:buFont typeface="Arial"/>
        <a:buChar char="•"/>
        <a:defRPr sz="6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1pPr>
      <a:lvl2pPr marL="156751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2pPr>
      <a:lvl3pPr marL="3135020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3pPr>
      <a:lvl4pPr marL="470253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4pPr>
      <a:lvl5pPr marL="627004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5pPr>
      <a:lvl6pPr marL="783755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6pPr>
      <a:lvl7pPr marL="940506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7pPr>
      <a:lvl8pPr marL="10972571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8pPr>
      <a:lvl9pPr marL="12540082" algn="l" defTabSz="1567510" rtl="0" eaLnBrk="1" latinLnBrk="0" hangingPunct="1">
        <a:defRPr sz="6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10.emf"/><Relationship Id="rId20" Type="http://schemas.openxmlformats.org/officeDocument/2006/relationships/image" Target="../media/image21.jpg"/><Relationship Id="rId21" Type="http://schemas.openxmlformats.org/officeDocument/2006/relationships/image" Target="../media/image22.emf"/><Relationship Id="rId10" Type="http://schemas.openxmlformats.org/officeDocument/2006/relationships/image" Target="../media/image11.jpg"/><Relationship Id="rId11" Type="http://schemas.openxmlformats.org/officeDocument/2006/relationships/image" Target="../media/image12.tiff"/><Relationship Id="rId12" Type="http://schemas.openxmlformats.org/officeDocument/2006/relationships/image" Target="../media/image13.png"/><Relationship Id="rId13" Type="http://schemas.openxmlformats.org/officeDocument/2006/relationships/image" Target="../media/image14.png"/><Relationship Id="rId14" Type="http://schemas.openxmlformats.org/officeDocument/2006/relationships/image" Target="../media/image15.png"/><Relationship Id="rId15" Type="http://schemas.openxmlformats.org/officeDocument/2006/relationships/image" Target="../media/image16.png"/><Relationship Id="rId16" Type="http://schemas.openxmlformats.org/officeDocument/2006/relationships/image" Target="../media/image17.png"/><Relationship Id="rId17" Type="http://schemas.openxmlformats.org/officeDocument/2006/relationships/image" Target="../media/image18.png"/><Relationship Id="rId18" Type="http://schemas.openxmlformats.org/officeDocument/2006/relationships/image" Target="../media/image19.png"/><Relationship Id="rId19" Type="http://schemas.openxmlformats.org/officeDocument/2006/relationships/image" Target="../media/image20.emf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jp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jpg"/><Relationship Id="rId7" Type="http://schemas.openxmlformats.org/officeDocument/2006/relationships/image" Target="../media/image8.jpg"/><Relationship Id="rId8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32918400" cy="219456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7" name="Picture 156" descr="soy plant.jpg"/>
          <p:cNvPicPr>
            <a:picLocks noChangeAspect="1"/>
          </p:cNvPicPr>
          <p:nvPr/>
        </p:nvPicPr>
        <p:blipFill rotWithShape="1"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4" t="16668" r="5016"/>
          <a:stretch/>
        </p:blipFill>
        <p:spPr>
          <a:xfrm>
            <a:off x="685800" y="15468600"/>
            <a:ext cx="10210800" cy="6096000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 rotWithShape="1">
          <a:blip r:embed="rId3">
            <a:alphaModFix amt="76000"/>
          </a:blip>
          <a:srcRect t="1" b="59975"/>
          <a:stretch/>
        </p:blipFill>
        <p:spPr>
          <a:xfrm>
            <a:off x="-109148" y="-14189"/>
            <a:ext cx="33256148" cy="2985989"/>
          </a:xfrm>
          <a:prstGeom prst="rect">
            <a:avLst/>
          </a:prstGeom>
        </p:spPr>
      </p:pic>
      <p:sp>
        <p:nvSpPr>
          <p:cNvPr id="4" name="Text Box 122"/>
          <p:cNvSpPr txBox="1">
            <a:spLocks noChangeArrowheads="1"/>
          </p:cNvSpPr>
          <p:nvPr/>
        </p:nvSpPr>
        <p:spPr bwMode="auto">
          <a:xfrm>
            <a:off x="4114800" y="277000"/>
            <a:ext cx="24688800" cy="14178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7942" tIns="244855" rIns="97942" bIns="244855" anchor="ctr" anchorCtr="0">
            <a:spAutoFit/>
          </a:bodyPr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6000" b="1" dirty="0" smtClean="0">
                <a:latin typeface="+mn-lt"/>
              </a:rPr>
              <a:t>Remotely sensed estimates of soybean planting and harvest dates in Brazil </a:t>
            </a:r>
            <a:endParaRPr lang="en-US" sz="6000" b="1" dirty="0">
              <a:latin typeface="+mn-lt"/>
            </a:endParaRPr>
          </a:p>
        </p:txBody>
      </p:sp>
      <p:sp>
        <p:nvSpPr>
          <p:cNvPr id="5" name="Text Box 123"/>
          <p:cNvSpPr txBox="1">
            <a:spLocks noChangeArrowheads="1"/>
          </p:cNvSpPr>
          <p:nvPr/>
        </p:nvSpPr>
        <p:spPr bwMode="auto">
          <a:xfrm>
            <a:off x="12192000" y="1524000"/>
            <a:ext cx="8458200" cy="1371600"/>
          </a:xfrm>
          <a:prstGeom prst="rect">
            <a:avLst/>
          </a:prstGeom>
          <a:solidFill>
            <a:schemeClr val="bg1">
              <a:alpha val="61000"/>
            </a:schemeClr>
          </a:solidFill>
          <a:ln>
            <a:noFill/>
          </a:ln>
          <a:effectLst/>
          <a:extLst/>
        </p:spPr>
        <p:txBody>
          <a:bodyPr lIns="97942" tIns="97942" rIns="97942" bIns="97942" anchor="ctr" anchorCtr="0"/>
          <a:lstStyle>
            <a:lvl1pPr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4389438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en-US" sz="2800" dirty="0" err="1" smtClean="0">
                <a:solidFill>
                  <a:srgbClr val="000000"/>
                </a:solidFill>
                <a:latin typeface="+mn-lt"/>
              </a:rPr>
              <a:t>Minghui</a:t>
            </a:r>
            <a:r>
              <a:rPr lang="en-US" sz="2800" dirty="0" smtClean="0">
                <a:solidFill>
                  <a:srgbClr val="000000"/>
                </a:solidFill>
                <a:latin typeface="+mn-lt"/>
              </a:rPr>
              <a:t> Zhang</a:t>
            </a:r>
            <a:r>
              <a:rPr lang="en-US" sz="2800" baseline="30000" dirty="0" smtClean="0">
                <a:solidFill>
                  <a:srgbClr val="000000"/>
                </a:solidFill>
                <a:latin typeface="+mn-lt"/>
              </a:rPr>
              <a:t>1</a:t>
            </a:r>
            <a:r>
              <a:rPr lang="en-US" sz="2800" dirty="0" smtClean="0">
                <a:solidFill>
                  <a:srgbClr val="000000"/>
                </a:solidFill>
                <a:latin typeface="+mn-lt"/>
              </a:rPr>
              <a:t>, Dr. Sally Thompson</a:t>
            </a:r>
            <a:r>
              <a:rPr lang="en-US" sz="2800" baseline="30000" dirty="0" smtClean="0">
                <a:solidFill>
                  <a:srgbClr val="000000"/>
                </a:solidFill>
                <a:latin typeface="+mn-lt"/>
              </a:rPr>
              <a:t>1</a:t>
            </a:r>
            <a:r>
              <a:rPr lang="en-US" sz="2800" dirty="0" smtClean="0">
                <a:solidFill>
                  <a:srgbClr val="000000"/>
                </a:solidFill>
                <a:latin typeface="+mn-lt"/>
              </a:rPr>
              <a:t>, Dr. Avery Cohn</a:t>
            </a:r>
            <a:r>
              <a:rPr lang="en-US" sz="2800" baseline="30000" dirty="0" smtClean="0">
                <a:solidFill>
                  <a:srgbClr val="000000"/>
                </a:solidFill>
                <a:latin typeface="+mn-lt"/>
              </a:rPr>
              <a:t>2</a:t>
            </a:r>
          </a:p>
          <a:p>
            <a:pPr algn="ctr" eaLnBrk="1" hangingPunct="1"/>
            <a:r>
              <a:rPr lang="en-US" sz="2000" baseline="30000" dirty="0" smtClean="0">
                <a:solidFill>
                  <a:srgbClr val="000000"/>
                </a:solidFill>
                <a:latin typeface="+mn-lt"/>
              </a:rPr>
              <a:t>1</a:t>
            </a:r>
            <a:r>
              <a:rPr lang="en-US" sz="2000" dirty="0" smtClean="0">
                <a:solidFill>
                  <a:srgbClr val="000000"/>
                </a:solidFill>
                <a:latin typeface="+mn-lt"/>
              </a:rPr>
              <a:t>University of California, Berkeley</a:t>
            </a:r>
            <a:endParaRPr lang="en-US" sz="2000" baseline="30000" dirty="0" smtClean="0">
              <a:solidFill>
                <a:srgbClr val="000000"/>
              </a:solidFill>
              <a:latin typeface="+mn-lt"/>
            </a:endParaRPr>
          </a:p>
          <a:p>
            <a:pPr algn="ctr" eaLnBrk="1" hangingPunct="1"/>
            <a:r>
              <a:rPr lang="en-US" sz="2000" baseline="30000" dirty="0" smtClean="0">
                <a:solidFill>
                  <a:srgbClr val="000000"/>
                </a:solidFill>
                <a:latin typeface="+mn-lt"/>
              </a:rPr>
              <a:t>2</a:t>
            </a:r>
            <a:r>
              <a:rPr lang="en-US" sz="2000" dirty="0" smtClean="0">
                <a:solidFill>
                  <a:srgbClr val="000000"/>
                </a:solidFill>
                <a:latin typeface="+mn-lt"/>
              </a:rPr>
              <a:t>Tufts University</a:t>
            </a:r>
          </a:p>
          <a:p>
            <a:pPr algn="ctr" eaLnBrk="1" hangingPunct="1"/>
            <a:r>
              <a:rPr lang="en-US" sz="2000" dirty="0" err="1" smtClean="0">
                <a:solidFill>
                  <a:srgbClr val="000000"/>
                </a:solidFill>
                <a:latin typeface="+mn-lt"/>
              </a:rPr>
              <a:t>minghuiz@berkeley.edu</a:t>
            </a:r>
            <a:endParaRPr lang="en-US" sz="200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38" name="Picture 37" descr="logo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333817"/>
            <a:ext cx="1981200" cy="1981199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175200" y="381000"/>
            <a:ext cx="2178614" cy="2182221"/>
          </a:xfrm>
          <a:prstGeom prst="rect">
            <a:avLst/>
          </a:prstGeom>
        </p:spPr>
      </p:pic>
      <p:sp>
        <p:nvSpPr>
          <p:cNvPr id="40" name="Rectangle 39"/>
          <p:cNvSpPr/>
          <p:nvPr/>
        </p:nvSpPr>
        <p:spPr>
          <a:xfrm>
            <a:off x="685800" y="3276600"/>
            <a:ext cx="9906000" cy="114300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8" tIns="20814" rIns="41628" bIns="20814" rtlCol="0" anchor="ctr"/>
          <a:lstStyle/>
          <a:p>
            <a:pPr algn="ctr"/>
            <a:r>
              <a:rPr lang="en-US" sz="2900" b="1" dirty="0" smtClean="0">
                <a:solidFill>
                  <a:schemeClr val="bg1">
                    <a:lumMod val="95000"/>
                  </a:schemeClr>
                </a:solidFill>
              </a:rPr>
              <a:t>Deforestation in Brazil creates </a:t>
            </a:r>
            <a:r>
              <a:rPr lang="en-US" sz="2900" b="1" dirty="0">
                <a:solidFill>
                  <a:schemeClr val="bg1">
                    <a:lumMod val="95000"/>
                  </a:schemeClr>
                </a:solidFill>
              </a:rPr>
              <a:t>a ‘no </a:t>
            </a:r>
            <a:r>
              <a:rPr lang="en-US" sz="2900" b="1" dirty="0" smtClean="0">
                <a:solidFill>
                  <a:schemeClr val="bg1">
                    <a:lumMod val="95000"/>
                  </a:schemeClr>
                </a:solidFill>
              </a:rPr>
              <a:t>win’ scenario </a:t>
            </a:r>
            <a:r>
              <a:rPr lang="en-US" sz="2900" b="1" dirty="0">
                <a:solidFill>
                  <a:schemeClr val="bg1">
                    <a:lumMod val="95000"/>
                  </a:schemeClr>
                </a:solidFill>
              </a:rPr>
              <a:t>for agricultural </a:t>
            </a:r>
            <a:r>
              <a:rPr lang="en-US" sz="2900" b="1" dirty="0" smtClean="0">
                <a:solidFill>
                  <a:schemeClr val="bg1">
                    <a:lumMod val="95000"/>
                  </a:schemeClr>
                </a:solidFill>
              </a:rPr>
              <a:t>production</a:t>
            </a:r>
            <a:endParaRPr lang="en-US" sz="29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7" name="Rectangle 76"/>
          <p:cNvSpPr/>
          <p:nvPr/>
        </p:nvSpPr>
        <p:spPr>
          <a:xfrm>
            <a:off x="685800" y="13258800"/>
            <a:ext cx="10210800" cy="68580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8" tIns="20814" rIns="41628" bIns="20814" rtlCol="0" anchor="ctr"/>
          <a:lstStyle/>
          <a:p>
            <a:pPr algn="ctr"/>
            <a:r>
              <a:rPr lang="en-US" sz="2900" b="1" dirty="0" smtClean="0">
                <a:solidFill>
                  <a:schemeClr val="bg1">
                    <a:lumMod val="95000"/>
                  </a:schemeClr>
                </a:solidFill>
              </a:rPr>
              <a:t>Crop timing decisions play a role in this ‘no win’ scenario</a:t>
            </a:r>
            <a:endParaRPr lang="en-US" sz="2900" b="1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0" name="Picture 89" descr="soy harvest 2.jp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828"/>
          <a:stretch/>
        </p:blipFill>
        <p:spPr>
          <a:xfrm>
            <a:off x="11316687" y="6477000"/>
            <a:ext cx="4913913" cy="3581400"/>
          </a:xfrm>
          <a:prstGeom prst="rect">
            <a:avLst/>
          </a:prstGeom>
        </p:spPr>
      </p:pic>
      <p:pic>
        <p:nvPicPr>
          <p:cNvPr id="104" name="Picture 103" descr="soybean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5400" y="6477000"/>
            <a:ext cx="4775200" cy="3581400"/>
          </a:xfrm>
          <a:prstGeom prst="rect">
            <a:avLst/>
          </a:prstGeom>
        </p:spPr>
      </p:pic>
      <p:grpSp>
        <p:nvGrpSpPr>
          <p:cNvPr id="28" name="Group 27"/>
          <p:cNvGrpSpPr/>
          <p:nvPr/>
        </p:nvGrpSpPr>
        <p:grpSpPr>
          <a:xfrm>
            <a:off x="11963400" y="16040100"/>
            <a:ext cx="8991600" cy="5372100"/>
            <a:chOff x="22860000" y="16040100"/>
            <a:chExt cx="8991600" cy="5372100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2860000" y="16040100"/>
              <a:ext cx="8826500" cy="537210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9425900" y="16078200"/>
              <a:ext cx="2425700" cy="901700"/>
            </a:xfrm>
            <a:prstGeom prst="rect">
              <a:avLst/>
            </a:prstGeom>
          </p:spPr>
        </p:pic>
      </p:grpSp>
      <p:pic>
        <p:nvPicPr>
          <p:cNvPr id="106" name="Picture 105" descr="deforestation 2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4648200"/>
            <a:ext cx="4724400" cy="3486034"/>
          </a:xfrm>
          <a:prstGeom prst="rect">
            <a:avLst/>
          </a:prstGeom>
        </p:spPr>
      </p:pic>
      <p:grpSp>
        <p:nvGrpSpPr>
          <p:cNvPr id="183" name="Group 182"/>
          <p:cNvGrpSpPr/>
          <p:nvPr/>
        </p:nvGrpSpPr>
        <p:grpSpPr>
          <a:xfrm>
            <a:off x="21869400" y="3276600"/>
            <a:ext cx="10363201" cy="18440401"/>
            <a:chOff x="11429999" y="3276600"/>
            <a:chExt cx="10363201" cy="18440401"/>
          </a:xfrm>
        </p:grpSpPr>
        <p:grpSp>
          <p:nvGrpSpPr>
            <p:cNvPr id="42" name="Group 41"/>
            <p:cNvGrpSpPr/>
            <p:nvPr/>
          </p:nvGrpSpPr>
          <p:grpSpPr>
            <a:xfrm>
              <a:off x="11582400" y="20497800"/>
              <a:ext cx="4724400" cy="1219200"/>
              <a:chOff x="2781299" y="5214000"/>
              <a:chExt cx="4489655" cy="990600"/>
            </a:xfrm>
          </p:grpSpPr>
          <p:pic>
            <p:nvPicPr>
              <p:cNvPr id="43" name="Picture 42" descr="Crop time legend.tiff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81299" y="5214000"/>
                <a:ext cx="4489655" cy="990600"/>
              </a:xfrm>
              <a:prstGeom prst="rect">
                <a:avLst/>
              </a:prstGeom>
            </p:spPr>
          </p:pic>
          <p:sp>
            <p:nvSpPr>
              <p:cNvPr id="46" name="TextBox 45"/>
              <p:cNvSpPr txBox="1"/>
              <p:nvPr/>
            </p:nvSpPr>
            <p:spPr>
              <a:xfrm>
                <a:off x="3375517" y="5275912"/>
                <a:ext cx="3334116" cy="37510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Planting date</a:t>
                </a:r>
                <a:r>
                  <a:rPr lang="en-US" sz="2400" dirty="0" smtClean="0"/>
                  <a:t> </a:t>
                </a:r>
                <a:r>
                  <a:rPr lang="en-US" sz="2400" dirty="0" smtClean="0"/>
                  <a:t>(since Aug 1)</a:t>
                </a:r>
                <a:endParaRPr lang="en-US" sz="2400" dirty="0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11430000" y="4732975"/>
              <a:ext cx="5105400" cy="5020625"/>
              <a:chOff x="11887200" y="4143473"/>
              <a:chExt cx="3961073" cy="4370688"/>
            </a:xfrm>
          </p:grpSpPr>
          <p:sp>
            <p:nvSpPr>
              <p:cNvPr id="54" name="TextBox 53"/>
              <p:cNvSpPr txBox="1"/>
              <p:nvPr/>
            </p:nvSpPr>
            <p:spPr>
              <a:xfrm>
                <a:off x="13516797" y="4143473"/>
                <a:ext cx="91263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 smtClean="0"/>
                  <a:t>2005</a:t>
                </a:r>
                <a:endParaRPr lang="en-US" sz="2800" dirty="0"/>
              </a:p>
            </p:txBody>
          </p:sp>
          <p:pic>
            <p:nvPicPr>
              <p:cNvPr id="56" name="Picture 55"/>
              <p:cNvPicPr>
                <a:picLocks noChangeAspect="1"/>
              </p:cNvPicPr>
              <p:nvPr/>
            </p:nvPicPr>
            <p:blipFill rotWithShape="1">
              <a:blip r:embed="rId12"/>
              <a:srcRect l="2600"/>
              <a:stretch/>
            </p:blipFill>
            <p:spPr>
              <a:xfrm>
                <a:off x="11887200" y="4561906"/>
                <a:ext cx="3961073" cy="3952254"/>
              </a:xfrm>
              <a:prstGeom prst="rect">
                <a:avLst/>
              </a:prstGeom>
            </p:spPr>
          </p:pic>
          <p:pic>
            <p:nvPicPr>
              <p:cNvPr id="57" name="Picture 56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4782493" y="8349552"/>
                <a:ext cx="1051670" cy="164609"/>
              </a:xfrm>
              <a:prstGeom prst="rect">
                <a:avLst/>
              </a:prstGeom>
            </p:spPr>
          </p:pic>
        </p:grpSp>
        <p:grpSp>
          <p:nvGrpSpPr>
            <p:cNvPr id="60" name="Group 59"/>
            <p:cNvGrpSpPr/>
            <p:nvPr/>
          </p:nvGrpSpPr>
          <p:grpSpPr>
            <a:xfrm>
              <a:off x="16992600" y="20421601"/>
              <a:ext cx="4711700" cy="1295400"/>
              <a:chOff x="2781300" y="5198406"/>
              <a:chExt cx="3568700" cy="787400"/>
            </a:xfrm>
          </p:grpSpPr>
          <p:pic>
            <p:nvPicPr>
              <p:cNvPr id="61" name="Picture 60" descr="Crop time legend.tiff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81300" y="5198406"/>
                <a:ext cx="3568700" cy="787400"/>
              </a:xfrm>
              <a:prstGeom prst="rect">
                <a:avLst/>
              </a:prstGeom>
            </p:spPr>
          </p:pic>
          <p:sp>
            <p:nvSpPr>
              <p:cNvPr id="62" name="TextBox 61"/>
              <p:cNvSpPr txBox="1"/>
              <p:nvPr/>
            </p:nvSpPr>
            <p:spPr>
              <a:xfrm>
                <a:off x="3291114" y="5288327"/>
                <a:ext cx="2615905" cy="28062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2400" dirty="0" smtClean="0"/>
                  <a:t>Harvest date (since Aug 1)</a:t>
                </a:r>
                <a:endParaRPr lang="en-US" sz="2400" dirty="0"/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11429999" y="9829800"/>
              <a:ext cx="5181599" cy="5189281"/>
              <a:chOff x="11916597" y="8707866"/>
              <a:chExt cx="4121971" cy="4398534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13440597" y="8707866"/>
                <a:ext cx="91263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 smtClean="0"/>
                  <a:t>2015</a:t>
                </a:r>
                <a:endParaRPr lang="en-US" sz="2800" dirty="0"/>
              </a:p>
            </p:txBody>
          </p:sp>
          <p:pic>
            <p:nvPicPr>
              <p:cNvPr id="55" name="Picture 54"/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1916597" y="9118600"/>
                <a:ext cx="4121971" cy="3976041"/>
              </a:xfrm>
              <a:prstGeom prst="rect">
                <a:avLst/>
              </a:prstGeom>
            </p:spPr>
          </p:pic>
          <p:pic>
            <p:nvPicPr>
              <p:cNvPr id="67" name="Picture 66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4859000" y="12941791"/>
                <a:ext cx="1051670" cy="164609"/>
              </a:xfrm>
              <a:prstGeom prst="rect">
                <a:avLst/>
              </a:prstGeom>
            </p:spPr>
          </p:pic>
        </p:grpSp>
        <p:grpSp>
          <p:nvGrpSpPr>
            <p:cNvPr id="9" name="Group 8"/>
            <p:cNvGrpSpPr/>
            <p:nvPr/>
          </p:nvGrpSpPr>
          <p:grpSpPr>
            <a:xfrm>
              <a:off x="16764000" y="9829800"/>
              <a:ext cx="4979570" cy="5177225"/>
              <a:chOff x="16793396" y="8669934"/>
              <a:chExt cx="4205585" cy="4475751"/>
            </a:xfrm>
          </p:grpSpPr>
          <p:pic>
            <p:nvPicPr>
              <p:cNvPr id="66" name="Picture 65"/>
              <p:cNvPicPr>
                <a:picLocks noChangeAspect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6793396" y="9067800"/>
                <a:ext cx="4205585" cy="4077885"/>
              </a:xfrm>
              <a:prstGeom prst="rect">
                <a:avLst/>
              </a:prstGeom>
            </p:spPr>
          </p:pic>
          <p:pic>
            <p:nvPicPr>
              <p:cNvPr id="68" name="Picture 67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946844" y="12979528"/>
                <a:ext cx="1051670" cy="164609"/>
              </a:xfrm>
              <a:prstGeom prst="rect">
                <a:avLst/>
              </a:prstGeom>
            </p:spPr>
          </p:pic>
          <p:sp>
            <p:nvSpPr>
              <p:cNvPr id="69" name="TextBox 68"/>
              <p:cNvSpPr txBox="1"/>
              <p:nvPr/>
            </p:nvSpPr>
            <p:spPr>
              <a:xfrm>
                <a:off x="18516600" y="8669934"/>
                <a:ext cx="91263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 smtClean="0"/>
                  <a:t>2015</a:t>
                </a:r>
                <a:endParaRPr lang="en-US" sz="2800" dirty="0"/>
              </a:p>
            </p:txBody>
          </p:sp>
        </p:grpSp>
        <p:grpSp>
          <p:nvGrpSpPr>
            <p:cNvPr id="6" name="Group 5"/>
            <p:cNvGrpSpPr/>
            <p:nvPr/>
          </p:nvGrpSpPr>
          <p:grpSpPr>
            <a:xfrm>
              <a:off x="16687800" y="4730967"/>
              <a:ext cx="5029200" cy="5022633"/>
              <a:chOff x="16793397" y="4166442"/>
              <a:chExt cx="4237803" cy="4357873"/>
            </a:xfrm>
          </p:grpSpPr>
          <p:pic>
            <p:nvPicPr>
              <p:cNvPr id="58" name="Picture 57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042553" y="8226778"/>
                <a:ext cx="1051670" cy="164609"/>
              </a:xfrm>
              <a:prstGeom prst="rect">
                <a:avLst/>
              </a:prstGeom>
            </p:spPr>
          </p:pic>
          <p:pic>
            <p:nvPicPr>
              <p:cNvPr id="65" name="Picture 64"/>
              <p:cNvPicPr>
                <a:picLocks noChangeAspect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6793397" y="4564812"/>
                <a:ext cx="4237803" cy="3959502"/>
              </a:xfrm>
              <a:prstGeom prst="rect">
                <a:avLst/>
              </a:prstGeom>
            </p:spPr>
          </p:pic>
          <p:sp>
            <p:nvSpPr>
              <p:cNvPr id="70" name="TextBox 69"/>
              <p:cNvSpPr txBox="1"/>
              <p:nvPr/>
            </p:nvSpPr>
            <p:spPr>
              <a:xfrm>
                <a:off x="18469797" y="4166442"/>
                <a:ext cx="91263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 smtClean="0"/>
                  <a:t>2005</a:t>
                </a:r>
                <a:endParaRPr lang="en-US" sz="2800" dirty="0"/>
              </a:p>
            </p:txBody>
          </p:sp>
          <p:pic>
            <p:nvPicPr>
              <p:cNvPr id="71" name="Picture 70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979530" y="8359706"/>
                <a:ext cx="1051670" cy="164609"/>
              </a:xfrm>
              <a:prstGeom prst="rect">
                <a:avLst/>
              </a:prstGeom>
            </p:spPr>
          </p:pic>
        </p:grpSp>
        <p:grpSp>
          <p:nvGrpSpPr>
            <p:cNvPr id="16" name="Group 15"/>
            <p:cNvGrpSpPr/>
            <p:nvPr/>
          </p:nvGrpSpPr>
          <p:grpSpPr>
            <a:xfrm>
              <a:off x="11430000" y="15079297"/>
              <a:ext cx="5105400" cy="5266103"/>
              <a:chOff x="11811000" y="13533217"/>
              <a:chExt cx="4191000" cy="4459164"/>
            </a:xfrm>
          </p:grpSpPr>
          <p:pic>
            <p:nvPicPr>
              <p:cNvPr id="47" name="Picture 46"/>
              <p:cNvPicPr>
                <a:picLocks noChangeAspect="1"/>
              </p:cNvPicPr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811000" y="13919200"/>
                <a:ext cx="4191000" cy="4073181"/>
              </a:xfrm>
              <a:prstGeom prst="rect">
                <a:avLst/>
              </a:prstGeom>
            </p:spPr>
          </p:pic>
          <p:sp>
            <p:nvSpPr>
              <p:cNvPr id="59" name="TextBox 58"/>
              <p:cNvSpPr txBox="1"/>
              <p:nvPr/>
            </p:nvSpPr>
            <p:spPr>
              <a:xfrm>
                <a:off x="13487400" y="13533217"/>
                <a:ext cx="91263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 smtClean="0"/>
                  <a:t>2016</a:t>
                </a:r>
                <a:endParaRPr lang="en-US" sz="2800" dirty="0"/>
              </a:p>
            </p:txBody>
          </p:sp>
          <p:pic>
            <p:nvPicPr>
              <p:cNvPr id="72" name="Picture 71"/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4935200" y="17818591"/>
                <a:ext cx="1051670" cy="164609"/>
              </a:xfrm>
              <a:prstGeom prst="rect">
                <a:avLst/>
              </a:prstGeom>
            </p:spPr>
          </p:pic>
        </p:grpSp>
        <p:sp>
          <p:nvSpPr>
            <p:cNvPr id="18" name="TextBox 17"/>
            <p:cNvSpPr txBox="1"/>
            <p:nvPr/>
          </p:nvSpPr>
          <p:spPr>
            <a:xfrm>
              <a:off x="12115800" y="4139624"/>
              <a:ext cx="3710071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/>
                <a:t>P</a:t>
              </a:r>
              <a:r>
                <a:rPr lang="en-US" sz="3200" b="1" dirty="0" smtClean="0"/>
                <a:t>lanting date</a:t>
              </a:r>
              <a:endParaRPr lang="en-US" sz="3200" b="1" dirty="0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17297400" y="4139624"/>
              <a:ext cx="3710071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b="1" dirty="0" smtClean="0"/>
                <a:t>Harvest date</a:t>
              </a:r>
              <a:endParaRPr lang="en-US" sz="3200" b="1" dirty="0"/>
            </a:p>
          </p:txBody>
        </p:sp>
        <p:sp>
          <p:nvSpPr>
            <p:cNvPr id="105" name="Rectangle 104"/>
            <p:cNvSpPr/>
            <p:nvPr/>
          </p:nvSpPr>
          <p:spPr>
            <a:xfrm>
              <a:off x="11430000" y="3276600"/>
              <a:ext cx="10363200" cy="762000"/>
            </a:xfrm>
            <a:prstGeom prst="rect">
              <a:avLst/>
            </a:prstGeom>
            <a:solidFill>
              <a:schemeClr val="accent3">
                <a:lumMod val="50000"/>
              </a:schemeClr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41628" tIns="20814" rIns="41628" bIns="20814" rtlCol="0" anchor="ctr"/>
            <a:lstStyle/>
            <a:p>
              <a:pPr algn="ctr"/>
              <a:r>
                <a:rPr lang="en-US" sz="2900" b="1" dirty="0" smtClean="0">
                  <a:solidFill>
                    <a:schemeClr val="bg1">
                      <a:lumMod val="95000"/>
                    </a:schemeClr>
                  </a:solidFill>
                </a:rPr>
                <a:t>MODIS-derived crop timing estimates</a:t>
              </a:r>
              <a:endParaRPr lang="en-US" sz="2900" b="1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18"/>
            <a:srcRect l="11887" r="6082"/>
            <a:stretch/>
          </p:blipFill>
          <p:spPr>
            <a:xfrm>
              <a:off x="16764000" y="15535422"/>
              <a:ext cx="5029200" cy="4809978"/>
            </a:xfrm>
            <a:prstGeom prst="rect">
              <a:avLst/>
            </a:prstGeom>
          </p:spPr>
        </p:pic>
        <p:sp>
          <p:nvSpPr>
            <p:cNvPr id="107" name="TextBox 106"/>
            <p:cNvSpPr txBox="1"/>
            <p:nvPr/>
          </p:nvSpPr>
          <p:spPr>
            <a:xfrm>
              <a:off x="19050000" y="15087600"/>
              <a:ext cx="1111749" cy="61790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 smtClean="0"/>
                <a:t>2016</a:t>
              </a:r>
              <a:endParaRPr lang="en-US" sz="2800" dirty="0"/>
            </a:p>
          </p:txBody>
        </p:sp>
        <p:pic>
          <p:nvPicPr>
            <p:cNvPr id="108" name="Picture 107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0547983" y="20154992"/>
              <a:ext cx="1245217" cy="190408"/>
            </a:xfrm>
            <a:prstGeom prst="rect">
              <a:avLst/>
            </a:prstGeom>
          </p:spPr>
        </p:pic>
      </p:grpSp>
      <p:pic>
        <p:nvPicPr>
          <p:cNvPr id="121" name="Picture 120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914400" y="8458200"/>
            <a:ext cx="9321003" cy="4267200"/>
          </a:xfrm>
          <a:prstGeom prst="rect">
            <a:avLst/>
          </a:prstGeom>
        </p:spPr>
      </p:pic>
      <p:grpSp>
        <p:nvGrpSpPr>
          <p:cNvPr id="200" name="Group 199"/>
          <p:cNvGrpSpPr/>
          <p:nvPr/>
        </p:nvGrpSpPr>
        <p:grpSpPr>
          <a:xfrm>
            <a:off x="609600" y="14115871"/>
            <a:ext cx="10439400" cy="1200329"/>
            <a:chOff x="457200" y="14115871"/>
            <a:chExt cx="10439400" cy="1200329"/>
          </a:xfrm>
        </p:grpSpPr>
        <p:grpSp>
          <p:nvGrpSpPr>
            <p:cNvPr id="131" name="Group 130"/>
            <p:cNvGrpSpPr/>
            <p:nvPr/>
          </p:nvGrpSpPr>
          <p:grpSpPr>
            <a:xfrm>
              <a:off x="457200" y="14115871"/>
              <a:ext cx="10439400" cy="1200329"/>
              <a:chOff x="-855691" y="2229555"/>
              <a:chExt cx="10439400" cy="1200329"/>
            </a:xfrm>
          </p:grpSpPr>
          <p:sp>
            <p:nvSpPr>
              <p:cNvPr id="122" name="TextBox 121"/>
              <p:cNvSpPr txBox="1"/>
              <p:nvPr/>
            </p:nvSpPr>
            <p:spPr>
              <a:xfrm>
                <a:off x="7069109" y="2305755"/>
                <a:ext cx="2514600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/>
                  <a:t>A</a:t>
                </a:r>
                <a:r>
                  <a:rPr lang="en-US" sz="3200" dirty="0" smtClean="0"/>
                  <a:t>gricultural productivity</a:t>
                </a:r>
                <a:endParaRPr lang="en-US" sz="3200" dirty="0"/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-855691" y="2305755"/>
                <a:ext cx="1676400" cy="107721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/>
                  <a:t>Land use change</a:t>
                </a:r>
                <a:endParaRPr lang="en-US" sz="3200" dirty="0"/>
              </a:p>
            </p:txBody>
          </p:sp>
          <p:grpSp>
            <p:nvGrpSpPr>
              <p:cNvPr id="124" name="Group 123"/>
              <p:cNvGrpSpPr/>
              <p:nvPr/>
            </p:nvGrpSpPr>
            <p:grpSpPr>
              <a:xfrm>
                <a:off x="820709" y="2229555"/>
                <a:ext cx="6248400" cy="1200329"/>
                <a:chOff x="820709" y="2229555"/>
                <a:chExt cx="6248400" cy="1200329"/>
              </a:xfrm>
            </p:grpSpPr>
            <p:sp>
              <p:nvSpPr>
                <p:cNvPr id="125" name="TextBox 124"/>
                <p:cNvSpPr txBox="1"/>
                <p:nvPr/>
              </p:nvSpPr>
              <p:spPr>
                <a:xfrm>
                  <a:off x="4478309" y="2229555"/>
                  <a:ext cx="1447800" cy="120032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3600" b="1" dirty="0"/>
                    <a:t>C</a:t>
                  </a:r>
                  <a:r>
                    <a:rPr lang="en-US" sz="3600" b="1" dirty="0" smtClean="0"/>
                    <a:t>rop </a:t>
                  </a:r>
                  <a:r>
                    <a:rPr lang="en-US" sz="3600" b="1" dirty="0" smtClean="0"/>
                    <a:t>timing</a:t>
                  </a:r>
                  <a:endParaRPr lang="en-US" sz="3600" b="1" dirty="0"/>
                </a:p>
              </p:txBody>
            </p:sp>
            <p:cxnSp>
              <p:nvCxnSpPr>
                <p:cNvPr id="126" name="Straight Arrow Connector 125"/>
                <p:cNvCxnSpPr>
                  <a:stCxn id="123" idx="3"/>
                  <a:endCxn id="140" idx="1"/>
                </p:cNvCxnSpPr>
                <p:nvPr/>
              </p:nvCxnSpPr>
              <p:spPr>
                <a:xfrm>
                  <a:off x="820709" y="2844364"/>
                  <a:ext cx="990600" cy="0"/>
                </a:xfrm>
                <a:prstGeom prst="straightConnector1">
                  <a:avLst/>
                </a:prstGeom>
                <a:ln w="50800">
                  <a:solidFill>
                    <a:schemeClr val="tx1"/>
                  </a:solidFill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Arrow Connector 127"/>
                <p:cNvCxnSpPr>
                  <a:stCxn id="125" idx="3"/>
                  <a:endCxn id="122" idx="1"/>
                </p:cNvCxnSpPr>
                <p:nvPr/>
              </p:nvCxnSpPr>
              <p:spPr>
                <a:xfrm>
                  <a:off x="5926109" y="2829720"/>
                  <a:ext cx="1143000" cy="14644"/>
                </a:xfrm>
                <a:prstGeom prst="straightConnector1">
                  <a:avLst/>
                </a:prstGeom>
                <a:ln w="50800">
                  <a:solidFill>
                    <a:schemeClr val="tx1"/>
                  </a:solidFill>
                  <a:tailEnd type="arrow"/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40" name="TextBox 139"/>
            <p:cNvSpPr txBox="1"/>
            <p:nvPr/>
          </p:nvSpPr>
          <p:spPr>
            <a:xfrm>
              <a:off x="3124200" y="14192071"/>
              <a:ext cx="16764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/>
                <a:t>Climate change</a:t>
              </a:r>
              <a:endParaRPr lang="en-US" sz="3200" dirty="0"/>
            </a:p>
          </p:txBody>
        </p:sp>
        <p:cxnSp>
          <p:nvCxnSpPr>
            <p:cNvPr id="144" name="Straight Arrow Connector 143"/>
            <p:cNvCxnSpPr>
              <a:stCxn id="140" idx="3"/>
              <a:endCxn id="125" idx="1"/>
            </p:cNvCxnSpPr>
            <p:nvPr/>
          </p:nvCxnSpPr>
          <p:spPr>
            <a:xfrm flipV="1">
              <a:off x="4800600" y="14716036"/>
              <a:ext cx="990600" cy="14644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4" name="TextBox 153"/>
          <p:cNvSpPr txBox="1"/>
          <p:nvPr/>
        </p:nvSpPr>
        <p:spPr>
          <a:xfrm>
            <a:off x="914400" y="18289012"/>
            <a:ext cx="9753600" cy="3046988"/>
          </a:xfrm>
          <a:prstGeom prst="rect">
            <a:avLst/>
          </a:prstGeom>
          <a:solidFill>
            <a:schemeClr val="bg1">
              <a:alpha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/>
              <a:t>In Brazil, a one-month reduction in the wet season is predicted by end of this century </a:t>
            </a:r>
            <a:r>
              <a:rPr lang="en-US" sz="3200" dirty="0"/>
              <a:t>(</a:t>
            </a:r>
            <a:r>
              <a:rPr lang="en-US" sz="3200" dirty="0" err="1"/>
              <a:t>Sampaio</a:t>
            </a:r>
            <a:r>
              <a:rPr lang="en-US" sz="3200" dirty="0"/>
              <a:t> et al, 2007</a:t>
            </a:r>
            <a:r>
              <a:rPr lang="en-US" sz="3200" dirty="0" smtClean="0"/>
              <a:t>).</a:t>
            </a:r>
          </a:p>
          <a:p>
            <a:pPr algn="ctr"/>
            <a:endParaRPr lang="en-US" sz="3200" dirty="0"/>
          </a:p>
          <a:p>
            <a:pPr algn="ctr"/>
            <a:r>
              <a:rPr lang="en-US" sz="3200" dirty="0" smtClean="0"/>
              <a:t>A shifting wet season is expected to force planting and harvest dates to suboptimal times and may change cropping intensity from double to single cropping.</a:t>
            </a:r>
            <a:endParaRPr lang="en-US" sz="3200" dirty="0"/>
          </a:p>
        </p:txBody>
      </p:sp>
      <p:sp>
        <p:nvSpPr>
          <p:cNvPr id="155" name="TextBox 154"/>
          <p:cNvSpPr txBox="1"/>
          <p:nvPr/>
        </p:nvSpPr>
        <p:spPr>
          <a:xfrm>
            <a:off x="8686800" y="12268200"/>
            <a:ext cx="18733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(Oliveira et al, 2013)</a:t>
            </a:r>
            <a:endParaRPr lang="en-US" sz="1600" dirty="0"/>
          </a:p>
        </p:txBody>
      </p:sp>
      <p:pic>
        <p:nvPicPr>
          <p:cNvPr id="156" name="Picture 155" descr="deforestation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4648200"/>
            <a:ext cx="4800600" cy="3524250"/>
          </a:xfrm>
          <a:prstGeom prst="rect">
            <a:avLst/>
          </a:prstGeom>
        </p:spPr>
      </p:pic>
      <p:sp>
        <p:nvSpPr>
          <p:cNvPr id="184" name="Rectangle 183"/>
          <p:cNvSpPr/>
          <p:nvPr/>
        </p:nvSpPr>
        <p:spPr>
          <a:xfrm>
            <a:off x="11125200" y="11811000"/>
            <a:ext cx="10363200" cy="76200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8" tIns="20814" rIns="41628" bIns="20814" rtlCol="0" anchor="ctr"/>
          <a:lstStyle/>
          <a:p>
            <a:pPr algn="ctr"/>
            <a:r>
              <a:rPr lang="en-US" sz="2900" b="1" dirty="0" err="1" smtClean="0">
                <a:solidFill>
                  <a:schemeClr val="bg1">
                    <a:lumMod val="95000"/>
                  </a:schemeClr>
                </a:solidFill>
              </a:rPr>
              <a:t>Timeseries</a:t>
            </a:r>
            <a:r>
              <a:rPr lang="en-US" sz="2900" b="1" dirty="0" smtClean="0">
                <a:solidFill>
                  <a:schemeClr val="bg1">
                    <a:lumMod val="95000"/>
                  </a:schemeClr>
                </a:solidFill>
              </a:rPr>
              <a:t> analysis of MODIS data produces crop timing estimates</a:t>
            </a:r>
            <a:endParaRPr lang="en-US" sz="29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11734800" y="12887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The enhanced vegetation index (EVI) responds to soy growth.</a:t>
            </a:r>
          </a:p>
        </p:txBody>
      </p:sp>
      <p:sp>
        <p:nvSpPr>
          <p:cNvPr id="189" name="Rectangle 188"/>
          <p:cNvSpPr/>
          <p:nvPr/>
        </p:nvSpPr>
        <p:spPr>
          <a:xfrm>
            <a:off x="11201400" y="14859000"/>
            <a:ext cx="10287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err="1"/>
              <a:t>Timeseries</a:t>
            </a:r>
            <a:r>
              <a:rPr lang="en-US" sz="2800" dirty="0"/>
              <a:t> analysis of MODIS-derived EVI produces field scale (500m) estimates of soybean planting and harvest dates across </a:t>
            </a:r>
            <a:r>
              <a:rPr lang="en-US" sz="2800" dirty="0" smtClean="0"/>
              <a:t>Brazil.</a:t>
            </a:r>
            <a:endParaRPr lang="en-US" sz="2800" dirty="0"/>
          </a:p>
        </p:txBody>
      </p:sp>
      <p:pic>
        <p:nvPicPr>
          <p:cNvPr id="190" name="Picture 189"/>
          <p:cNvPicPr>
            <a:picLocks noChangeAspect="1"/>
          </p:cNvPicPr>
          <p:nvPr/>
        </p:nvPicPr>
        <p:blipFill rotWithShape="1">
          <a:blip r:embed="rId21"/>
          <a:srcRect l="25239" t="172" r="24001" b="1"/>
          <a:stretch/>
        </p:blipFill>
        <p:spPr>
          <a:xfrm>
            <a:off x="13699141" y="13716000"/>
            <a:ext cx="5579459" cy="685800"/>
          </a:xfrm>
          <a:prstGeom prst="rect">
            <a:avLst/>
          </a:prstGeom>
        </p:spPr>
      </p:pic>
      <p:sp>
        <p:nvSpPr>
          <p:cNvPr id="194" name="TextBox 193"/>
          <p:cNvSpPr txBox="1"/>
          <p:nvPr/>
        </p:nvSpPr>
        <p:spPr>
          <a:xfrm>
            <a:off x="11201400" y="4572000"/>
            <a:ext cx="10134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H</a:t>
            </a:r>
            <a:r>
              <a:rPr lang="en-US" sz="3200" dirty="0" smtClean="0"/>
              <a:t>istorical crop timing and climate data will characterize crop timing’s response to climate change. The shift in crop timing can be translated to a change in agricultural yield.</a:t>
            </a:r>
          </a:p>
        </p:txBody>
      </p:sp>
      <p:sp>
        <p:nvSpPr>
          <p:cNvPr id="195" name="Rectangle 194"/>
          <p:cNvSpPr/>
          <p:nvPr/>
        </p:nvSpPr>
        <p:spPr>
          <a:xfrm>
            <a:off x="11125200" y="3276600"/>
            <a:ext cx="10363200" cy="1066800"/>
          </a:xfrm>
          <a:prstGeom prst="rect">
            <a:avLst/>
          </a:prstGeom>
          <a:solidFill>
            <a:schemeClr val="accent3">
              <a:lumMod val="50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1628" tIns="20814" rIns="41628" bIns="20814" rtlCol="0" anchor="ctr"/>
          <a:lstStyle/>
          <a:p>
            <a:pPr algn="ctr"/>
            <a:r>
              <a:rPr lang="en-US" sz="2900" b="1" dirty="0" smtClean="0">
                <a:solidFill>
                  <a:schemeClr val="bg1">
                    <a:lumMod val="95000"/>
                  </a:schemeClr>
                </a:solidFill>
              </a:rPr>
              <a:t>Remotely sensed information can illuminate the role of crop timing in this ‘no win’ scenario</a:t>
            </a:r>
            <a:endParaRPr lang="en-US" sz="29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96" name="Rectangle 195"/>
          <p:cNvSpPr/>
          <p:nvPr/>
        </p:nvSpPr>
        <p:spPr>
          <a:xfrm>
            <a:off x="11582400" y="10287000"/>
            <a:ext cx="90678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dirty="0" smtClean="0"/>
              <a:t> </a:t>
            </a:r>
            <a:r>
              <a:rPr lang="en-US" sz="3200" dirty="0"/>
              <a:t>Field scale crop timing data do not exist in Brazil, but can be estimated with remotely sensed data.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512518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3267</TotalTime>
  <Words>270</Words>
  <Application>Microsoft Macintosh PowerPoint</Application>
  <PresentationFormat>Custom</PresentationFormat>
  <Paragraphs>32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Genigraphics LLC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Genigraphics Research Poster Template 24x36</dc:title>
  <dc:creator>Jay Larson</dc:creator>
  <dc:description>Quality poster printing
www.genigraphics.com
1-800-790-4001</dc:description>
  <cp:lastModifiedBy>Ming Zhang</cp:lastModifiedBy>
  <cp:revision>135</cp:revision>
  <cp:lastPrinted>2013-02-12T02:21:55Z</cp:lastPrinted>
  <dcterms:created xsi:type="dcterms:W3CDTF">2013-02-10T21:14:48Z</dcterms:created>
  <dcterms:modified xsi:type="dcterms:W3CDTF">2018-11-26T05:54:46Z</dcterms:modified>
</cp:coreProperties>
</file>

<file path=docProps/thumbnail.jpeg>
</file>